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Helveticish Bold" panose="020B0704020202020204" pitchFamily="34" charset="0"/>
      <p:regular r:id="rId22"/>
      <p:bold r:id="rId23"/>
    </p:embeddedFont>
    <p:embeddedFont>
      <p:font typeface="Montserrat" pitchFamily="2" charset="77"/>
      <p:regular r:id="rId24"/>
      <p:bold r:id="rId25"/>
      <p:italic r:id="rId26"/>
      <p:boldItalic r:id="rId27"/>
    </p:embeddedFont>
    <p:embeddedFont>
      <p:font typeface="Montserrat Bold" pitchFamily="2" charset="77"/>
      <p:regular r:id="rId28"/>
      <p:bold r:id="rId29"/>
    </p:embeddedFont>
    <p:embeddedFont>
      <p:font typeface="Montserrat Italics" pitchFamily="2" charset="77"/>
      <p:regular r:id="rId30"/>
      <p:italic r:id="rId31"/>
    </p:embeddedFont>
    <p:embeddedFont>
      <p:font typeface="Montserrat Semi-Bold" pitchFamily="2" charset="77"/>
      <p:regular r:id="rId32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26" autoAdjust="0"/>
  </p:normalViewPr>
  <p:slideViewPr>
    <p:cSldViewPr>
      <p:cViewPr varScale="1">
        <p:scale>
          <a:sx n="80" d="100"/>
          <a:sy n="80" d="100"/>
        </p:scale>
        <p:origin x="824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3.svg"/><Relationship Id="rId7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3.svg"/><Relationship Id="rId7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3.svg"/><Relationship Id="rId7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hyperlink" Target="https://github.com/BUS5100group5/2017spotifytrend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sv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sv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sv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sv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svg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672" b="-9846"/>
            </a:stretch>
          </a:blipFill>
        </p:spPr>
      </p:sp>
      <p:grpSp>
        <p:nvGrpSpPr>
          <p:cNvPr id="3" name="Group 3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grpSp>
        <p:nvGrpSpPr>
          <p:cNvPr id="5" name="Group 5"/>
          <p:cNvGrpSpPr/>
          <p:nvPr/>
        </p:nvGrpSpPr>
        <p:grpSpPr>
          <a:xfrm rot="-5400000">
            <a:off x="14730898" y="231502"/>
            <a:ext cx="2759904" cy="2296900"/>
            <a:chOff x="0" y="0"/>
            <a:chExt cx="8778433" cy="730575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778432" cy="7305753"/>
            </a:xfrm>
            <a:custGeom>
              <a:avLst/>
              <a:gdLst/>
              <a:ahLst/>
              <a:cxnLst/>
              <a:rect l="l" t="t" r="r" b="b"/>
              <a:pathLst>
                <a:path w="8778432" h="7305753">
                  <a:moveTo>
                    <a:pt x="0" y="0"/>
                  </a:moveTo>
                  <a:lnTo>
                    <a:pt x="8778432" y="0"/>
                  </a:lnTo>
                  <a:lnTo>
                    <a:pt x="8778432" y="7305753"/>
                  </a:lnTo>
                  <a:lnTo>
                    <a:pt x="0" y="7305753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3413152" y="7576336"/>
            <a:ext cx="2672521" cy="0"/>
          </a:xfrm>
          <a:prstGeom prst="line">
            <a:avLst/>
          </a:prstGeom>
          <a:ln w="657225" cap="rnd">
            <a:solidFill>
              <a:srgbClr val="00D95A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5523558" y="7342834"/>
            <a:ext cx="467003" cy="467003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2" name="Freeform 12"/>
          <p:cNvSpPr/>
          <p:nvPr/>
        </p:nvSpPr>
        <p:spPr>
          <a:xfrm>
            <a:off x="5703830" y="7475886"/>
            <a:ext cx="122046" cy="200900"/>
          </a:xfrm>
          <a:custGeom>
            <a:avLst/>
            <a:gdLst/>
            <a:ahLst/>
            <a:cxnLst/>
            <a:rect l="l" t="t" r="r" b="b"/>
            <a:pathLst>
              <a:path w="122046" h="200900">
                <a:moveTo>
                  <a:pt x="0" y="0"/>
                </a:moveTo>
                <a:lnTo>
                  <a:pt x="122047" y="0"/>
                </a:lnTo>
                <a:lnTo>
                  <a:pt x="122047" y="200899"/>
                </a:lnTo>
                <a:lnTo>
                  <a:pt x="0" y="20089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5175784" y="382986"/>
            <a:ext cx="1870133" cy="1537423"/>
          </a:xfrm>
          <a:custGeom>
            <a:avLst/>
            <a:gdLst/>
            <a:ahLst/>
            <a:cxnLst/>
            <a:rect l="l" t="t" r="r" b="b"/>
            <a:pathLst>
              <a:path w="1870133" h="1537423">
                <a:moveTo>
                  <a:pt x="0" y="0"/>
                </a:moveTo>
                <a:lnTo>
                  <a:pt x="1870133" y="0"/>
                </a:lnTo>
                <a:lnTo>
                  <a:pt x="1870133" y="1537424"/>
                </a:lnTo>
                <a:lnTo>
                  <a:pt x="0" y="153742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3413152" y="3846244"/>
            <a:ext cx="11248313" cy="2708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99"/>
              </a:lnSpc>
            </a:pPr>
            <a:r>
              <a:rPr lang="en-US" sz="9999">
                <a:solidFill>
                  <a:srgbClr val="FFFFFF"/>
                </a:solidFill>
                <a:latin typeface="Helveticish Bold"/>
              </a:rPr>
              <a:t>SPOTIFY’S DAILY SONG RANKINGS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413152" y="3276245"/>
            <a:ext cx="8609845" cy="371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12"/>
              </a:lnSpc>
            </a:pPr>
            <a:r>
              <a:rPr lang="en-US" sz="2800" spc="1307">
                <a:solidFill>
                  <a:srgbClr val="1DCB5D"/>
                </a:solidFill>
                <a:latin typeface="Montserrat"/>
              </a:rPr>
              <a:t>GROUP 5 PRESENTS:</a:t>
            </a:r>
          </a:p>
        </p:txBody>
      </p:sp>
      <p:sp>
        <p:nvSpPr>
          <p:cNvPr id="16" name="TextBox 16"/>
          <p:cNvSpPr txBox="1"/>
          <p:nvPr/>
        </p:nvSpPr>
        <p:spPr>
          <a:xfrm rot="-5400000">
            <a:off x="-3623496" y="4464888"/>
            <a:ext cx="9258300" cy="1846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6"/>
              </a:lnSpc>
            </a:pPr>
            <a:r>
              <a:rPr lang="en-US" sz="5900">
                <a:solidFill>
                  <a:srgbClr val="000000"/>
                </a:solidFill>
                <a:latin typeface="Montserrat"/>
              </a:rPr>
              <a:t>BUSINESS  5100: BUSINESS ANALYTICS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560113" y="7370913"/>
            <a:ext cx="196344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 Semi-Bold"/>
              </a:rPr>
              <a:t>Start Slide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095326" y="2085097"/>
            <a:ext cx="2031049" cy="26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9"/>
              </a:lnSpc>
            </a:pPr>
            <a:r>
              <a:rPr lang="en-US" sz="1799">
                <a:solidFill>
                  <a:srgbClr val="000000"/>
                </a:solidFill>
                <a:latin typeface="Montserrat"/>
              </a:rPr>
              <a:t>Spotify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560113" y="6544994"/>
            <a:ext cx="11314736" cy="322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04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BY: MELODY GULLIVER, GRECIA HERNANDEZ LUGO, JAIR ROCHA, &amp; DIANA ROMAN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273885" y="1671342"/>
            <a:ext cx="15794544" cy="6944316"/>
          </a:xfrm>
          <a:custGeom>
            <a:avLst/>
            <a:gdLst/>
            <a:ahLst/>
            <a:cxnLst/>
            <a:rect l="l" t="t" r="r" b="b"/>
            <a:pathLst>
              <a:path w="15794544" h="6944316">
                <a:moveTo>
                  <a:pt x="0" y="0"/>
                </a:moveTo>
                <a:lnTo>
                  <a:pt x="15794544" y="0"/>
                </a:lnTo>
                <a:lnTo>
                  <a:pt x="15794544" y="6944316"/>
                </a:lnTo>
                <a:lnTo>
                  <a:pt x="0" y="69443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 rot="-5400000">
            <a:off x="-4129161" y="4043944"/>
            <a:ext cx="10287000" cy="184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GLOBAL ANALYSIS &amp; VISUALIZATIONS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212012" y="503357"/>
            <a:ext cx="5863977" cy="539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Montserrat"/>
              </a:rPr>
              <a:t>STREAMS BY NATION IN 2017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 rot="-5400000">
            <a:off x="-4129088" y="4043870"/>
            <a:ext cx="10287000" cy="1846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ANALYSIS &amp; VISUALIZATIONS</a:t>
            </a:r>
          </a:p>
        </p:txBody>
      </p:sp>
      <p:sp>
        <p:nvSpPr>
          <p:cNvPr id="8" name="Freeform 8"/>
          <p:cNvSpPr/>
          <p:nvPr/>
        </p:nvSpPr>
        <p:spPr>
          <a:xfrm>
            <a:off x="7739682" y="2092707"/>
            <a:ext cx="10151193" cy="6687531"/>
          </a:xfrm>
          <a:custGeom>
            <a:avLst/>
            <a:gdLst/>
            <a:ahLst/>
            <a:cxnLst/>
            <a:rect l="l" t="t" r="r" b="b"/>
            <a:pathLst>
              <a:path w="10151193" h="6687531">
                <a:moveTo>
                  <a:pt x="0" y="0"/>
                </a:moveTo>
                <a:lnTo>
                  <a:pt x="10151193" y="0"/>
                </a:lnTo>
                <a:lnTo>
                  <a:pt x="10151193" y="6687532"/>
                </a:lnTo>
                <a:lnTo>
                  <a:pt x="0" y="66875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286449" y="503357"/>
            <a:ext cx="7715101" cy="539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Montserrat"/>
              </a:rPr>
              <a:t>SPOTIFY STREAMS PER REGION - 2017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055245" y="2761541"/>
            <a:ext cx="3686565" cy="5586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76"/>
              </a:lnSpc>
            </a:pPr>
            <a:r>
              <a:rPr lang="en-US" sz="3554">
                <a:solidFill>
                  <a:srgbClr val="FFFFFF"/>
                </a:solidFill>
                <a:latin typeface="Montserrat"/>
              </a:rPr>
              <a:t>The chart shows the Top 10 regions streaming music via Spotify, with the U.S. ranking at 37.61% streams in 2017.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669743" y="93785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7" y="0"/>
                </a:lnTo>
                <a:lnTo>
                  <a:pt x="1618257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 rot="-5400000">
            <a:off x="-4129161" y="4043944"/>
            <a:ext cx="10287000" cy="184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TIME ANALYSIS &amp; </a:t>
            </a:r>
          </a:p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VISUALIZATION</a:t>
            </a:r>
          </a:p>
        </p:txBody>
      </p:sp>
      <p:sp>
        <p:nvSpPr>
          <p:cNvPr id="8" name="Freeform 8"/>
          <p:cNvSpPr/>
          <p:nvPr/>
        </p:nvSpPr>
        <p:spPr>
          <a:xfrm>
            <a:off x="4984066" y="1042472"/>
            <a:ext cx="7348357" cy="3865270"/>
          </a:xfrm>
          <a:custGeom>
            <a:avLst/>
            <a:gdLst/>
            <a:ahLst/>
            <a:cxnLst/>
            <a:rect l="l" t="t" r="r" b="b"/>
            <a:pathLst>
              <a:path w="7348357" h="3865270">
                <a:moveTo>
                  <a:pt x="0" y="0"/>
                </a:moveTo>
                <a:lnTo>
                  <a:pt x="7348357" y="0"/>
                </a:lnTo>
                <a:lnTo>
                  <a:pt x="7348357" y="3865271"/>
                </a:lnTo>
                <a:lnTo>
                  <a:pt x="0" y="38652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984066" y="5463836"/>
            <a:ext cx="7348357" cy="3794464"/>
          </a:xfrm>
          <a:custGeom>
            <a:avLst/>
            <a:gdLst/>
            <a:ahLst/>
            <a:cxnLst/>
            <a:rect l="l" t="t" r="r" b="b"/>
            <a:pathLst>
              <a:path w="7348357" h="3794464">
                <a:moveTo>
                  <a:pt x="0" y="0"/>
                </a:moveTo>
                <a:lnTo>
                  <a:pt x="7348357" y="0"/>
                </a:lnTo>
                <a:lnTo>
                  <a:pt x="7348357" y="3794464"/>
                </a:lnTo>
                <a:lnTo>
                  <a:pt x="0" y="379446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99082" y="2355760"/>
            <a:ext cx="3686565" cy="605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76"/>
              </a:lnSpc>
            </a:pPr>
            <a:r>
              <a:rPr lang="en-US" sz="3554">
                <a:solidFill>
                  <a:srgbClr val="FFFFFF"/>
                </a:solidFill>
                <a:latin typeface="Montserrat"/>
              </a:rPr>
              <a:t>GLOBAL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23842" y="6700650"/>
            <a:ext cx="1837044" cy="605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76"/>
              </a:lnSpc>
            </a:pPr>
            <a:r>
              <a:rPr lang="en-US" sz="3554">
                <a:solidFill>
                  <a:srgbClr val="FFFFFF"/>
                </a:solidFill>
                <a:latin typeface="Montserrat"/>
              </a:rPr>
              <a:t>US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366329" y="2297427"/>
            <a:ext cx="4112542" cy="5063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99"/>
              </a:lnSpc>
            </a:pPr>
            <a:r>
              <a:rPr lang="en-US" sz="2499">
                <a:solidFill>
                  <a:srgbClr val="FFFFFF"/>
                </a:solidFill>
                <a:latin typeface="Montserrat Bold"/>
              </a:rPr>
              <a:t>METRICS COMPARISON:</a:t>
            </a:r>
          </a:p>
          <a:p>
            <a:pPr>
              <a:lnSpc>
                <a:spcPts val="30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"/>
              </a:rPr>
              <a:t>Global highest streaming months: December </a:t>
            </a:r>
          </a:p>
          <a:p>
            <a:pPr>
              <a:lnSpc>
                <a:spcPts val="3099"/>
              </a:lnSpc>
              <a:spcBef>
                <a:spcPct val="0"/>
              </a:spcBef>
            </a:pPr>
            <a:endParaRPr lang="en-US" sz="2499">
              <a:solidFill>
                <a:srgbClr val="FFFFFF"/>
              </a:solidFill>
              <a:latin typeface="Montserrat"/>
            </a:endParaRPr>
          </a:p>
          <a:p>
            <a:pPr>
              <a:lnSpc>
                <a:spcPts val="30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"/>
              </a:rPr>
              <a:t>Global lowest streaming month: February (less than 7 billion) </a:t>
            </a:r>
          </a:p>
          <a:p>
            <a:pPr>
              <a:lnSpc>
                <a:spcPts val="3099"/>
              </a:lnSpc>
              <a:spcBef>
                <a:spcPct val="0"/>
              </a:spcBef>
            </a:pPr>
            <a:endParaRPr lang="en-US" sz="2499">
              <a:solidFill>
                <a:srgbClr val="FFFFFF"/>
              </a:solidFill>
              <a:latin typeface="Montserrat"/>
            </a:endParaRPr>
          </a:p>
          <a:p>
            <a:pPr>
              <a:lnSpc>
                <a:spcPts val="30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"/>
              </a:rPr>
              <a:t>US highest streaming month: January </a:t>
            </a:r>
          </a:p>
          <a:p>
            <a:pPr>
              <a:lnSpc>
                <a:spcPts val="3099"/>
              </a:lnSpc>
              <a:spcBef>
                <a:spcPct val="0"/>
              </a:spcBef>
            </a:pPr>
            <a:endParaRPr lang="en-US" sz="2499">
              <a:solidFill>
                <a:srgbClr val="FFFFFF"/>
              </a:solidFill>
              <a:latin typeface="Montserrat"/>
            </a:endParaRPr>
          </a:p>
          <a:p>
            <a:pPr>
              <a:lnSpc>
                <a:spcPts val="30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"/>
              </a:rPr>
              <a:t>US lowest streaming month: February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669743" y="93785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7" y="0"/>
                </a:lnTo>
                <a:lnTo>
                  <a:pt x="1618257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018768" y="2470117"/>
            <a:ext cx="9783083" cy="6507055"/>
          </a:xfrm>
          <a:custGeom>
            <a:avLst/>
            <a:gdLst/>
            <a:ahLst/>
            <a:cxnLst/>
            <a:rect l="l" t="t" r="r" b="b"/>
            <a:pathLst>
              <a:path w="9783083" h="6507055">
                <a:moveTo>
                  <a:pt x="0" y="0"/>
                </a:moveTo>
                <a:lnTo>
                  <a:pt x="9783083" y="0"/>
                </a:lnTo>
                <a:lnTo>
                  <a:pt x="9783083" y="6507056"/>
                </a:lnTo>
                <a:lnTo>
                  <a:pt x="0" y="650705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557645" y="5189039"/>
            <a:ext cx="3112098" cy="3788134"/>
          </a:xfrm>
          <a:custGeom>
            <a:avLst/>
            <a:gdLst/>
            <a:ahLst/>
            <a:cxnLst/>
            <a:rect l="l" t="t" r="r" b="b"/>
            <a:pathLst>
              <a:path w="3112098" h="3788134">
                <a:moveTo>
                  <a:pt x="0" y="0"/>
                </a:moveTo>
                <a:lnTo>
                  <a:pt x="3112098" y="0"/>
                </a:lnTo>
                <a:lnTo>
                  <a:pt x="3112098" y="3788134"/>
                </a:lnTo>
                <a:lnTo>
                  <a:pt x="0" y="37881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 rot="-5400000">
            <a:off x="-4129161" y="4043944"/>
            <a:ext cx="10287000" cy="184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TIME ANALYSIS &amp; </a:t>
            </a:r>
          </a:p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FORECAST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763876" y="2460592"/>
            <a:ext cx="2959020" cy="2327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"/>
              </a:rPr>
              <a:t>End of Jan and Feb display the lowest streaming counts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013767" y="1019175"/>
            <a:ext cx="11828859" cy="617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Montserrat Bold"/>
              </a:rPr>
              <a:t>Time series analysis with automatic forecast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 rot="-5400000">
            <a:off x="-4129161" y="4043944"/>
            <a:ext cx="10287000" cy="184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REGRESSION </a:t>
            </a:r>
          </a:p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 PREDICTIVE ANALYSIS</a:t>
            </a:r>
          </a:p>
        </p:txBody>
      </p:sp>
      <p:sp>
        <p:nvSpPr>
          <p:cNvPr id="8" name="Freeform 8"/>
          <p:cNvSpPr/>
          <p:nvPr/>
        </p:nvSpPr>
        <p:spPr>
          <a:xfrm>
            <a:off x="2668814" y="486921"/>
            <a:ext cx="5871623" cy="7824762"/>
          </a:xfrm>
          <a:custGeom>
            <a:avLst/>
            <a:gdLst/>
            <a:ahLst/>
            <a:cxnLst/>
            <a:rect l="l" t="t" r="r" b="b"/>
            <a:pathLst>
              <a:path w="5871623" h="7824762">
                <a:moveTo>
                  <a:pt x="0" y="0"/>
                </a:moveTo>
                <a:lnTo>
                  <a:pt x="5871624" y="0"/>
                </a:lnTo>
                <a:lnTo>
                  <a:pt x="5871624" y="7824762"/>
                </a:lnTo>
                <a:lnTo>
                  <a:pt x="0" y="78247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2668814" y="8523960"/>
            <a:ext cx="5712328" cy="1306806"/>
          </a:xfrm>
          <a:custGeom>
            <a:avLst/>
            <a:gdLst/>
            <a:ahLst/>
            <a:cxnLst/>
            <a:rect l="l" t="t" r="r" b="b"/>
            <a:pathLst>
              <a:path w="5712328" h="1306806">
                <a:moveTo>
                  <a:pt x="0" y="0"/>
                </a:moveTo>
                <a:lnTo>
                  <a:pt x="5712329" y="0"/>
                </a:lnTo>
                <a:lnTo>
                  <a:pt x="5712329" y="1306806"/>
                </a:lnTo>
                <a:lnTo>
                  <a:pt x="0" y="130680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051763" y="614132"/>
            <a:ext cx="8844617" cy="8686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4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Montserrat Bold"/>
              </a:rPr>
              <a:t>Predictive Analysis: </a:t>
            </a:r>
            <a:r>
              <a:rPr lang="en-US" sz="3500">
                <a:solidFill>
                  <a:srgbClr val="FFFFFF"/>
                </a:solidFill>
                <a:latin typeface="Montserrat"/>
              </a:rPr>
              <a:t>Regression </a:t>
            </a:r>
          </a:p>
          <a:p>
            <a:pPr>
              <a:lnSpc>
                <a:spcPts val="434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Montserrat Italics"/>
              </a:rPr>
              <a:t>This analysis helps predict (1) listening behavior based on historical listening patterns </a:t>
            </a:r>
          </a:p>
          <a:p>
            <a:pPr>
              <a:lnSpc>
                <a:spcPts val="434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Montserrat Italics"/>
              </a:rPr>
              <a:t>and (2) categorize how influencers impact listening patterns</a:t>
            </a:r>
          </a:p>
          <a:p>
            <a:pPr>
              <a:lnSpc>
                <a:spcPts val="4340"/>
              </a:lnSpc>
              <a:spcBef>
                <a:spcPct val="0"/>
              </a:spcBef>
            </a:pPr>
            <a:endParaRPr lang="en-US" sz="3500">
              <a:solidFill>
                <a:srgbClr val="FFFFFF"/>
              </a:solidFill>
              <a:latin typeface="Montserrat Italics"/>
            </a:endParaRPr>
          </a:p>
          <a:p>
            <a:pPr marL="755651" lvl="1" indent="-377825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 Italics"/>
              </a:rPr>
              <a:t>Prediction Confidence: 99.84%</a:t>
            </a:r>
          </a:p>
          <a:p>
            <a:pPr marL="755651" lvl="1" indent="-377825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 Italics"/>
              </a:rPr>
              <a:t>Influencers: 3</a:t>
            </a:r>
          </a:p>
          <a:p>
            <a:pPr marL="755651" lvl="1" indent="-377825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 Italics"/>
              </a:rPr>
              <a:t>Highest contributing influencer: Region </a:t>
            </a:r>
          </a:p>
          <a:p>
            <a:pPr>
              <a:lnSpc>
                <a:spcPts val="4340"/>
              </a:lnSpc>
              <a:spcBef>
                <a:spcPct val="0"/>
              </a:spcBef>
            </a:pPr>
            <a:endParaRPr lang="en-US" sz="3500">
              <a:solidFill>
                <a:srgbClr val="FFFFFF"/>
              </a:solidFill>
              <a:latin typeface="Montserrat Italics"/>
            </a:endParaRPr>
          </a:p>
          <a:p>
            <a:pPr>
              <a:lnSpc>
                <a:spcPts val="4340"/>
              </a:lnSpc>
              <a:spcBef>
                <a:spcPct val="0"/>
              </a:spcBef>
            </a:pPr>
            <a:endParaRPr lang="en-US" sz="3500">
              <a:solidFill>
                <a:srgbClr val="FFFFFF"/>
              </a:solidFill>
              <a:latin typeface="Montserrat Italics"/>
            </a:endParaRPr>
          </a:p>
          <a:p>
            <a:pPr>
              <a:lnSpc>
                <a:spcPts val="4340"/>
              </a:lnSpc>
            </a:pPr>
            <a:r>
              <a:rPr lang="en-US" sz="3500">
                <a:solidFill>
                  <a:srgbClr val="FFFFFF"/>
                </a:solidFill>
                <a:latin typeface="Montserrat"/>
              </a:rPr>
              <a:t>Could not use classification predictive models because our data set was not binary.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 rot="-5400000">
            <a:off x="-4129088" y="4505870"/>
            <a:ext cx="10287000" cy="922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CONCLUSION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88064" y="1604811"/>
            <a:ext cx="14171236" cy="7058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"/>
              </a:rPr>
              <a:t>Music consumption data analysis provides insights into cultural shifts and consumer behavior.</a:t>
            </a:r>
          </a:p>
          <a:p>
            <a:pPr>
              <a:lnSpc>
                <a:spcPts val="4340"/>
              </a:lnSpc>
              <a:spcBef>
                <a:spcPct val="0"/>
              </a:spcBef>
            </a:pPr>
            <a:endParaRPr lang="en-US" sz="3500">
              <a:solidFill>
                <a:srgbClr val="FFFFFF"/>
              </a:solidFill>
              <a:latin typeface="Montserrat"/>
            </a:endParaRPr>
          </a:p>
          <a:p>
            <a:pPr marL="755651" lvl="1" indent="-377825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"/>
              </a:rPr>
              <a:t>Spotify's daily chart positions offer a comprehensive view of popular music and its influence.</a:t>
            </a:r>
          </a:p>
          <a:p>
            <a:pPr>
              <a:lnSpc>
                <a:spcPts val="434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Montserrat"/>
              </a:rPr>
              <a:t> </a:t>
            </a:r>
          </a:p>
          <a:p>
            <a:pPr marL="755651" lvl="1" indent="-377825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"/>
              </a:rPr>
              <a:t> This study highlights the importance of brands aligning themselves with the most relevant and timely music content</a:t>
            </a:r>
          </a:p>
          <a:p>
            <a:pPr>
              <a:lnSpc>
                <a:spcPts val="434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Montserrat"/>
              </a:rPr>
              <a:t> </a:t>
            </a:r>
          </a:p>
          <a:p>
            <a:pPr marL="755651" lvl="1" indent="-377825">
              <a:lnSpc>
                <a:spcPts val="434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"/>
              </a:rPr>
              <a:t>Moreover, the potential for businesses to capitalize on music data to drive product engagement and loyalty</a:t>
            </a:r>
            <a:r>
              <a:rPr lang="en-US" sz="3500">
                <a:solidFill>
                  <a:srgbClr val="FFFFFF"/>
                </a:solidFill>
                <a:latin typeface="Montserrat Bold"/>
              </a:rPr>
              <a:t> </a:t>
            </a:r>
          </a:p>
          <a:p>
            <a:pPr>
              <a:lnSpc>
                <a:spcPts val="4340"/>
              </a:lnSpc>
            </a:pPr>
            <a:endParaRPr lang="en-US" sz="3500">
              <a:solidFill>
                <a:srgbClr val="FFFFFF"/>
              </a:solidFill>
              <a:latin typeface="Montserrat 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 rot="-5400000">
            <a:off x="-4129088" y="4505870"/>
            <a:ext cx="10287000" cy="922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GITHUB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438400" y="1689405"/>
            <a:ext cx="15199936" cy="6555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>
              <a:lnSpc>
                <a:spcPts val="4340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Montserrat Bold"/>
                <a:hlinkClick r:id="rId7"/>
              </a:rPr>
              <a:t>https://github.com/BUS5100group5/2017spotifytrends</a:t>
            </a:r>
            <a:endParaRPr lang="en-US" sz="2400" dirty="0">
              <a:solidFill>
                <a:srgbClr val="FFFFFF"/>
              </a:solidFill>
              <a:latin typeface="Montserrat Bold"/>
            </a:endParaRPr>
          </a:p>
          <a:p>
            <a:pPr marL="755651" lvl="1" indent="-377825">
              <a:lnSpc>
                <a:spcPts val="4340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Montserrat Bold"/>
              </a:rPr>
              <a:t>https://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www.kaggle.com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/datasets/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edumucelli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/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spotifys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-worldwide-daily-song-ranking </a:t>
            </a:r>
          </a:p>
          <a:p>
            <a:pPr marL="755651" lvl="1" indent="-377825">
              <a:lnSpc>
                <a:spcPts val="4340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Barata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, Mariana Lopes, and Pedro 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Simões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 Coelho. “Music Streaming Services: Understanding the Drivers of Customer Purchase and Intention to Recommend.” 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Heliyon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, vol. 7, no. 8, Aug. 2021, https://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doi.org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/10.1016/j.heliyon.2021.e07783.</a:t>
            </a:r>
          </a:p>
          <a:p>
            <a:pPr marL="755651" lvl="1" indent="-377825">
              <a:lnSpc>
                <a:spcPts val="4340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Montserrat Bold"/>
              </a:rPr>
              <a:t>C, Vickie. “Spotify Is a Pop Culture Icon.” Medium, 2 July 2023, 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medium.com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/@vickiec630/spotify-is-a-pop-culture-icon-ed25e6497c8e.</a:t>
            </a:r>
          </a:p>
          <a:p>
            <a:pPr marL="755651" lvl="1" indent="-377825">
              <a:lnSpc>
                <a:spcPts val="4340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Montserrat Bold"/>
              </a:rPr>
              <a:t>Eduardo. “Spotify’s Worldwide Daily Song Ranking.” 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Www.kaggle.com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, Kaggle, 2019, 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www.kaggle.com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/datasets/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edumucelli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/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spotifys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-worldwide-daily-song-ranking. Accessed 2 Mar. 2024.</a:t>
            </a:r>
          </a:p>
          <a:p>
            <a:pPr marL="755651" lvl="1" indent="-377825">
              <a:lnSpc>
                <a:spcPts val="4340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Janak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, Heather. “How Background Music in Ads Affects Consumers.” Texas A&amp;M Today, 16 Aug. 2021, </a:t>
            </a:r>
            <a:r>
              <a:rPr lang="en-US" sz="2400" dirty="0" err="1">
                <a:solidFill>
                  <a:srgbClr val="FFFFFF"/>
                </a:solidFill>
                <a:latin typeface="Montserrat Bold"/>
              </a:rPr>
              <a:t>today.tamu.edu</a:t>
            </a:r>
            <a:r>
              <a:rPr lang="en-US" sz="2400" dirty="0">
                <a:solidFill>
                  <a:srgbClr val="FFFFFF"/>
                </a:solidFill>
                <a:latin typeface="Montserrat Bold"/>
              </a:rPr>
              <a:t>/2021/08/16/how-background-music-in-ads-affects-consumers/.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57374" y="0"/>
            <a:ext cx="16453651" cy="10982812"/>
          </a:xfrm>
          <a:custGeom>
            <a:avLst/>
            <a:gdLst/>
            <a:ahLst/>
            <a:cxnLst/>
            <a:rect l="l" t="t" r="r" b="b"/>
            <a:pathLst>
              <a:path w="16453651" h="10982812">
                <a:moveTo>
                  <a:pt x="0" y="0"/>
                </a:moveTo>
                <a:lnTo>
                  <a:pt x="16453651" y="0"/>
                </a:lnTo>
                <a:lnTo>
                  <a:pt x="16453651" y="10982812"/>
                </a:lnTo>
                <a:lnTo>
                  <a:pt x="0" y="109828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 rot="-5400000">
            <a:off x="-3673623" y="4871249"/>
            <a:ext cx="9091398" cy="866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44"/>
              </a:lnSpc>
            </a:pPr>
            <a:r>
              <a:rPr lang="en-US" sz="5600">
                <a:solidFill>
                  <a:srgbClr val="000000"/>
                </a:solidFill>
                <a:latin typeface="Montserrat"/>
              </a:rPr>
              <a:t>ABSTRACT OVERVIEW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88482" y="1385044"/>
            <a:ext cx="10858148" cy="7873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6"/>
              </a:lnSpc>
            </a:pPr>
            <a:r>
              <a:rPr lang="en-US" sz="4025">
                <a:solidFill>
                  <a:srgbClr val="FFFFFF"/>
                </a:solidFill>
                <a:latin typeface="Montserrat Bold"/>
              </a:rPr>
              <a:t>Key Data Points:</a:t>
            </a:r>
            <a:r>
              <a:rPr lang="en-US" sz="4025">
                <a:solidFill>
                  <a:srgbClr val="FFFFFF"/>
                </a:solidFill>
                <a:latin typeface="Montserrat"/>
              </a:rPr>
              <a:t> Artist, Track Name, Region, Number of Streams, Date</a:t>
            </a:r>
          </a:p>
          <a:p>
            <a:pPr>
              <a:lnSpc>
                <a:spcPts val="4186"/>
              </a:lnSpc>
            </a:pPr>
            <a:endParaRPr lang="en-US" sz="4025">
              <a:solidFill>
                <a:srgbClr val="FFFFFF"/>
              </a:solidFill>
              <a:latin typeface="Montserrat"/>
            </a:endParaRPr>
          </a:p>
          <a:p>
            <a:pPr>
              <a:lnSpc>
                <a:spcPts val="4186"/>
              </a:lnSpc>
            </a:pPr>
            <a:r>
              <a:rPr lang="en-US" sz="4025">
                <a:solidFill>
                  <a:srgbClr val="FFFFFF"/>
                </a:solidFill>
                <a:latin typeface="Montserrat Bold"/>
              </a:rPr>
              <a:t>Objective:</a:t>
            </a:r>
            <a:r>
              <a:rPr lang="en-US" sz="4025">
                <a:solidFill>
                  <a:srgbClr val="FFFFFF"/>
                </a:solidFill>
                <a:latin typeface="Montserrat"/>
              </a:rPr>
              <a:t> Analyze streaming trends to understand listening pattern behavior and influencer (artist, region, date) contributions </a:t>
            </a:r>
          </a:p>
          <a:p>
            <a:pPr>
              <a:lnSpc>
                <a:spcPts val="4186"/>
              </a:lnSpc>
            </a:pPr>
            <a:endParaRPr lang="en-US" sz="4025">
              <a:solidFill>
                <a:srgbClr val="FFFFFF"/>
              </a:solidFill>
              <a:latin typeface="Montserrat"/>
            </a:endParaRPr>
          </a:p>
          <a:p>
            <a:pPr>
              <a:lnSpc>
                <a:spcPts val="4186"/>
              </a:lnSpc>
            </a:pPr>
            <a:r>
              <a:rPr lang="en-US" sz="4025">
                <a:solidFill>
                  <a:srgbClr val="FFFFFF"/>
                </a:solidFill>
                <a:latin typeface="Montserrat Bold"/>
              </a:rPr>
              <a:t>Importance: </a:t>
            </a:r>
          </a:p>
          <a:p>
            <a:pPr marL="869186" lvl="1" indent="-434593">
              <a:lnSpc>
                <a:spcPts val="4186"/>
              </a:lnSpc>
              <a:buFont typeface="Arial"/>
              <a:buChar char="•"/>
            </a:pPr>
            <a:r>
              <a:rPr lang="en-US" sz="4025">
                <a:solidFill>
                  <a:srgbClr val="FFFFFF"/>
                </a:solidFill>
                <a:latin typeface="Montserrat"/>
              </a:rPr>
              <a:t>Trending media influences cultural paradigms, destabilizes barriers, and drives global economies. </a:t>
            </a:r>
          </a:p>
          <a:p>
            <a:pPr marL="869186" lvl="1" indent="-434593">
              <a:lnSpc>
                <a:spcPts val="4186"/>
              </a:lnSpc>
              <a:buFont typeface="Arial"/>
              <a:buChar char="•"/>
            </a:pPr>
            <a:r>
              <a:rPr lang="en-US" sz="4025">
                <a:solidFill>
                  <a:srgbClr val="FFFFFF"/>
                </a:solidFill>
                <a:latin typeface="Montserrat"/>
              </a:rPr>
              <a:t>These insights can be used to predict future trends and strategizing business decisions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57374" y="0"/>
            <a:ext cx="16453651" cy="10982812"/>
          </a:xfrm>
          <a:custGeom>
            <a:avLst/>
            <a:gdLst/>
            <a:ahLst/>
            <a:cxnLst/>
            <a:rect l="l" t="t" r="r" b="b"/>
            <a:pathLst>
              <a:path w="16453651" h="10982812">
                <a:moveTo>
                  <a:pt x="0" y="0"/>
                </a:moveTo>
                <a:lnTo>
                  <a:pt x="16453651" y="0"/>
                </a:lnTo>
                <a:lnTo>
                  <a:pt x="16453651" y="10982812"/>
                </a:lnTo>
                <a:lnTo>
                  <a:pt x="0" y="109828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 rot="-5400000">
            <a:off x="-3673623" y="4871249"/>
            <a:ext cx="9091398" cy="866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44"/>
              </a:lnSpc>
            </a:pPr>
            <a:r>
              <a:rPr lang="en-US" sz="5600">
                <a:solidFill>
                  <a:srgbClr val="000000"/>
                </a:solidFill>
                <a:latin typeface="Montserrat"/>
              </a:rPr>
              <a:t>BACKGROUND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88482" y="1109147"/>
            <a:ext cx="8951763" cy="7978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9186" lvl="1" indent="-434593">
              <a:lnSpc>
                <a:spcPts val="4186"/>
              </a:lnSpc>
              <a:buFont typeface="Arial"/>
              <a:buChar char="•"/>
            </a:pPr>
            <a:r>
              <a:rPr lang="en-US" sz="4025">
                <a:solidFill>
                  <a:srgbClr val="FFFFFF"/>
                </a:solidFill>
                <a:latin typeface="Montserrat"/>
              </a:rPr>
              <a:t>Existing literature has analyzed music consumption as a driver of changes in cultural and business strategy. </a:t>
            </a:r>
          </a:p>
          <a:p>
            <a:pPr>
              <a:lnSpc>
                <a:spcPts val="4186"/>
              </a:lnSpc>
            </a:pPr>
            <a:endParaRPr lang="en-US" sz="4025">
              <a:solidFill>
                <a:srgbClr val="FFFFFF"/>
              </a:solidFill>
              <a:latin typeface="Montserrat"/>
            </a:endParaRPr>
          </a:p>
          <a:p>
            <a:pPr marL="869186" lvl="1" indent="-434593">
              <a:lnSpc>
                <a:spcPts val="4186"/>
              </a:lnSpc>
              <a:buFont typeface="Arial"/>
              <a:buChar char="•"/>
            </a:pPr>
            <a:r>
              <a:rPr lang="en-US" sz="4025">
                <a:solidFill>
                  <a:srgbClr val="FFFFFF"/>
                </a:solidFill>
                <a:latin typeface="Montserrat"/>
              </a:rPr>
              <a:t>Recent literature has shifted focus to new listening models (streaming) and their influence </a:t>
            </a:r>
          </a:p>
          <a:p>
            <a:pPr>
              <a:lnSpc>
                <a:spcPts val="5072"/>
              </a:lnSpc>
            </a:pPr>
            <a:endParaRPr lang="en-US" sz="4025">
              <a:solidFill>
                <a:srgbClr val="FFFFFF"/>
              </a:solidFill>
              <a:latin typeface="Montserrat"/>
            </a:endParaRPr>
          </a:p>
          <a:p>
            <a:pPr marL="869186" lvl="1" indent="-434593">
              <a:lnSpc>
                <a:spcPts val="5072"/>
              </a:lnSpc>
              <a:buFont typeface="Arial"/>
              <a:buChar char="•"/>
            </a:pPr>
            <a:r>
              <a:rPr lang="en-US" sz="4025">
                <a:solidFill>
                  <a:srgbClr val="FFFFFF"/>
                </a:solidFill>
                <a:latin typeface="Montserrat"/>
              </a:rPr>
              <a:t>Research has found usage patterns and music landscape changes, which can be worthwhile for businesses in any industry to recognize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057374" y="0"/>
            <a:ext cx="16453651" cy="10982812"/>
          </a:xfrm>
          <a:custGeom>
            <a:avLst/>
            <a:gdLst/>
            <a:ahLst/>
            <a:cxnLst/>
            <a:rect l="l" t="t" r="r" b="b"/>
            <a:pathLst>
              <a:path w="16453651" h="10982812">
                <a:moveTo>
                  <a:pt x="0" y="0"/>
                </a:moveTo>
                <a:lnTo>
                  <a:pt x="16453651" y="0"/>
                </a:lnTo>
                <a:lnTo>
                  <a:pt x="16453651" y="10982812"/>
                </a:lnTo>
                <a:lnTo>
                  <a:pt x="0" y="109828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 rot="-5400000">
            <a:off x="-4137846" y="4505832"/>
            <a:ext cx="10287000" cy="922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RELATED WORK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543336" y="771533"/>
            <a:ext cx="9911207" cy="7859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5"/>
              </a:lnSpc>
            </a:pPr>
            <a:r>
              <a:rPr lang="en-US" sz="3552" dirty="0">
                <a:solidFill>
                  <a:srgbClr val="FFFFFF"/>
                </a:solidFill>
                <a:latin typeface="Montserrat Bold"/>
              </a:rPr>
              <a:t>Prior studies:</a:t>
            </a:r>
            <a:r>
              <a:rPr lang="en-US" sz="3552" dirty="0">
                <a:solidFill>
                  <a:srgbClr val="FFFFFF"/>
                </a:solidFill>
                <a:latin typeface="Montserrat"/>
              </a:rPr>
              <a:t> Generalized examination of music behavior on cultural trends</a:t>
            </a:r>
          </a:p>
          <a:p>
            <a:pPr>
              <a:lnSpc>
                <a:spcPts val="3909"/>
              </a:lnSpc>
            </a:pPr>
            <a:r>
              <a:rPr lang="en-US" sz="3152" dirty="0">
                <a:solidFill>
                  <a:srgbClr val="FFFFFF"/>
                </a:solidFill>
                <a:latin typeface="Montserrat"/>
              </a:rPr>
              <a:t> </a:t>
            </a:r>
          </a:p>
          <a:p>
            <a:pPr>
              <a:lnSpc>
                <a:spcPts val="3909"/>
              </a:lnSpc>
            </a:pPr>
            <a:r>
              <a:rPr lang="en-US" sz="3152" dirty="0">
                <a:solidFill>
                  <a:srgbClr val="FFFFFF"/>
                </a:solidFill>
                <a:latin typeface="Montserrat"/>
              </a:rPr>
              <a:t>(1) </a:t>
            </a:r>
            <a:r>
              <a:rPr lang="en-US" sz="3152" dirty="0" err="1">
                <a:solidFill>
                  <a:srgbClr val="FFFFFF"/>
                </a:solidFill>
                <a:latin typeface="Montserrat"/>
              </a:rPr>
              <a:t>Barata</a:t>
            </a:r>
            <a:r>
              <a:rPr lang="en-US" sz="3152" dirty="0">
                <a:solidFill>
                  <a:srgbClr val="FFFFFF"/>
                </a:solidFill>
                <a:latin typeface="Montserrat"/>
              </a:rPr>
              <a:t>, Lopes, and Coelho (2021)</a:t>
            </a:r>
          </a:p>
          <a:p>
            <a:pPr>
              <a:lnSpc>
                <a:spcPts val="3909"/>
              </a:lnSpc>
            </a:pPr>
            <a:r>
              <a:rPr lang="en-US" sz="3152" dirty="0">
                <a:solidFill>
                  <a:srgbClr val="FFFFFF"/>
                </a:solidFill>
                <a:latin typeface="Montserrat"/>
              </a:rPr>
              <a:t>Focus: the effects of streaming platforms on consumption habits. </a:t>
            </a:r>
          </a:p>
          <a:p>
            <a:pPr>
              <a:lnSpc>
                <a:spcPts val="3909"/>
              </a:lnSpc>
            </a:pPr>
            <a:r>
              <a:rPr lang="en-US" sz="3152" dirty="0">
                <a:solidFill>
                  <a:srgbClr val="FFFFFF"/>
                </a:solidFill>
                <a:latin typeface="Montserrat"/>
              </a:rPr>
              <a:t>Takeaway: algorithms shape user preferences </a:t>
            </a:r>
          </a:p>
          <a:p>
            <a:pPr>
              <a:lnSpc>
                <a:spcPts val="3909"/>
              </a:lnSpc>
            </a:pPr>
            <a:endParaRPr lang="en-US" sz="3152" dirty="0">
              <a:solidFill>
                <a:srgbClr val="FFFFFF"/>
              </a:solidFill>
              <a:latin typeface="Montserrat"/>
            </a:endParaRPr>
          </a:p>
          <a:p>
            <a:pPr>
              <a:lnSpc>
                <a:spcPts val="3909"/>
              </a:lnSpc>
            </a:pPr>
            <a:r>
              <a:rPr lang="en-US" sz="3152" dirty="0">
                <a:solidFill>
                  <a:srgbClr val="FFFFFF"/>
                </a:solidFill>
                <a:latin typeface="Montserrat"/>
              </a:rPr>
              <a:t>Takeaway: music affects brand attitude and purchase intention</a:t>
            </a:r>
          </a:p>
          <a:p>
            <a:pPr>
              <a:lnSpc>
                <a:spcPts val="4340"/>
              </a:lnSpc>
              <a:spcBef>
                <a:spcPct val="0"/>
              </a:spcBef>
            </a:pPr>
            <a:endParaRPr lang="en-US" sz="3500" dirty="0">
              <a:solidFill>
                <a:srgbClr val="FFFFFF"/>
              </a:solidFill>
              <a:latin typeface="Montserrat Bold"/>
            </a:endParaRPr>
          </a:p>
          <a:p>
            <a:pPr>
              <a:lnSpc>
                <a:spcPts val="4340"/>
              </a:lnSpc>
              <a:spcBef>
                <a:spcPct val="0"/>
              </a:spcBef>
            </a:pPr>
            <a:r>
              <a:rPr lang="en-US" sz="3500" dirty="0">
                <a:solidFill>
                  <a:srgbClr val="FFFFFF"/>
                </a:solidFill>
                <a:latin typeface="Montserrat Bold"/>
              </a:rPr>
              <a:t>Our study: </a:t>
            </a:r>
            <a:r>
              <a:rPr lang="en-US" sz="3500" dirty="0">
                <a:solidFill>
                  <a:srgbClr val="FFFFFF"/>
                </a:solidFill>
                <a:latin typeface="Montserrat"/>
              </a:rPr>
              <a:t>A geo-spatial, SAP-driven analysis of Spotify’s daily ranking data and its correlation with shifts in mainstream culture.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057374" y="0"/>
            <a:ext cx="16453651" cy="10982812"/>
          </a:xfrm>
          <a:custGeom>
            <a:avLst/>
            <a:gdLst/>
            <a:ahLst/>
            <a:cxnLst/>
            <a:rect l="l" t="t" r="r" b="b"/>
            <a:pathLst>
              <a:path w="16453651" h="10982812">
                <a:moveTo>
                  <a:pt x="0" y="0"/>
                </a:moveTo>
                <a:lnTo>
                  <a:pt x="16453651" y="0"/>
                </a:lnTo>
                <a:lnTo>
                  <a:pt x="16453651" y="10982812"/>
                </a:lnTo>
                <a:lnTo>
                  <a:pt x="0" y="109828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9734886" y="3026422"/>
            <a:ext cx="8333543" cy="5216296"/>
          </a:xfrm>
          <a:custGeom>
            <a:avLst/>
            <a:gdLst/>
            <a:ahLst/>
            <a:cxnLst/>
            <a:rect l="l" t="t" r="r" b="b"/>
            <a:pathLst>
              <a:path w="8333543" h="5216296">
                <a:moveTo>
                  <a:pt x="0" y="0"/>
                </a:moveTo>
                <a:lnTo>
                  <a:pt x="8333543" y="0"/>
                </a:lnTo>
                <a:lnTo>
                  <a:pt x="8333543" y="5216296"/>
                </a:lnTo>
                <a:lnTo>
                  <a:pt x="0" y="521629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2431520" y="3317833"/>
            <a:ext cx="6991119" cy="4347146"/>
          </a:xfrm>
          <a:custGeom>
            <a:avLst/>
            <a:gdLst/>
            <a:ahLst/>
            <a:cxnLst/>
            <a:rect l="l" t="t" r="r" b="b"/>
            <a:pathLst>
              <a:path w="6991119" h="4347146">
                <a:moveTo>
                  <a:pt x="0" y="0"/>
                </a:moveTo>
                <a:lnTo>
                  <a:pt x="6991120" y="0"/>
                </a:lnTo>
                <a:lnTo>
                  <a:pt x="6991120" y="4347146"/>
                </a:lnTo>
                <a:lnTo>
                  <a:pt x="0" y="434714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 rot="-5400000">
            <a:off x="-4137846" y="4505832"/>
            <a:ext cx="10287000" cy="922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SPECIFICATIONS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431520" y="749439"/>
            <a:ext cx="15314978" cy="2276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25"/>
              </a:lnSpc>
            </a:pPr>
            <a:r>
              <a:rPr lang="en-US" sz="3649">
                <a:solidFill>
                  <a:srgbClr val="FFFFFF"/>
                </a:solidFill>
                <a:latin typeface="Montserrat Bold"/>
              </a:rPr>
              <a:t>The Data Set: </a:t>
            </a:r>
            <a:r>
              <a:rPr lang="en-US" sz="3649">
                <a:solidFill>
                  <a:srgbClr val="FFFFFF"/>
                </a:solidFill>
                <a:latin typeface="Montserrat"/>
              </a:rPr>
              <a:t>Spotify Worldwide Daily Song Ranking </a:t>
            </a:r>
          </a:p>
          <a:p>
            <a:pPr algn="ctr">
              <a:lnSpc>
                <a:spcPts val="4525"/>
              </a:lnSpc>
            </a:pPr>
            <a:r>
              <a:rPr lang="en-US" sz="3649">
                <a:solidFill>
                  <a:srgbClr val="FFFFFF"/>
                </a:solidFill>
                <a:latin typeface="Montserrat"/>
              </a:rPr>
              <a:t>We leveraged the below dataset to examine the listening habits of </a:t>
            </a:r>
            <a:r>
              <a:rPr lang="en-US" sz="3649" u="sng">
                <a:solidFill>
                  <a:srgbClr val="FFFFFF"/>
                </a:solidFill>
                <a:latin typeface="Montserrat"/>
              </a:rPr>
              <a:t>53 countries</a:t>
            </a:r>
            <a:r>
              <a:rPr lang="en-US" sz="3649">
                <a:solidFill>
                  <a:srgbClr val="FFFFFF"/>
                </a:solidFill>
                <a:latin typeface="Montserrat"/>
              </a:rPr>
              <a:t> across several variables. </a:t>
            </a:r>
          </a:p>
          <a:p>
            <a:pPr algn="ctr">
              <a:lnSpc>
                <a:spcPts val="4525"/>
              </a:lnSpc>
              <a:spcBef>
                <a:spcPct val="0"/>
              </a:spcBef>
            </a:pPr>
            <a:endParaRPr lang="en-US" sz="3649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497732" y="8976715"/>
            <a:ext cx="12474308" cy="544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Montserrat Bold"/>
              </a:rPr>
              <a:t>We applied various SAP analysis tools to our data set.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057374" y="0"/>
            <a:ext cx="16453651" cy="10982812"/>
          </a:xfrm>
          <a:custGeom>
            <a:avLst/>
            <a:gdLst/>
            <a:ahLst/>
            <a:cxnLst/>
            <a:rect l="l" t="t" r="r" b="b"/>
            <a:pathLst>
              <a:path w="16453651" h="10982812">
                <a:moveTo>
                  <a:pt x="0" y="0"/>
                </a:moveTo>
                <a:lnTo>
                  <a:pt x="16453651" y="0"/>
                </a:lnTo>
                <a:lnTo>
                  <a:pt x="16453651" y="10982812"/>
                </a:lnTo>
                <a:lnTo>
                  <a:pt x="0" y="109828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896404" y="1194249"/>
            <a:ext cx="8526070" cy="6148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1730" lvl="1" indent="-425865">
              <a:lnSpc>
                <a:spcPts val="5444"/>
              </a:lnSpc>
              <a:buAutoNum type="arabicPeriod"/>
            </a:pPr>
            <a:r>
              <a:rPr lang="en-US" sz="3945">
                <a:solidFill>
                  <a:srgbClr val="FFFFFF"/>
                </a:solidFill>
                <a:latin typeface="Montserrat"/>
              </a:rPr>
              <a:t> Collected data through Kathleen</a:t>
            </a:r>
          </a:p>
          <a:p>
            <a:pPr marL="851730" lvl="1" indent="-425865">
              <a:lnSpc>
                <a:spcPts val="5444"/>
              </a:lnSpc>
              <a:buAutoNum type="arabicPeriod"/>
            </a:pPr>
            <a:r>
              <a:rPr lang="en-US" sz="3945">
                <a:solidFill>
                  <a:srgbClr val="FFFFFF"/>
                </a:solidFill>
                <a:latin typeface="Montserrat"/>
              </a:rPr>
              <a:t> Created data set through SAP</a:t>
            </a:r>
          </a:p>
          <a:p>
            <a:pPr marL="851730" lvl="1" indent="-425865">
              <a:lnSpc>
                <a:spcPts val="5444"/>
              </a:lnSpc>
              <a:buAutoNum type="arabicPeriod"/>
            </a:pPr>
            <a:r>
              <a:rPr lang="en-US" sz="3945">
                <a:solidFill>
                  <a:srgbClr val="FFFFFF"/>
                </a:solidFill>
                <a:latin typeface="Montserrat"/>
              </a:rPr>
              <a:t> Cleaned data set</a:t>
            </a:r>
          </a:p>
          <a:p>
            <a:pPr marL="851730" lvl="1" indent="-425865">
              <a:lnSpc>
                <a:spcPts val="5444"/>
              </a:lnSpc>
              <a:buAutoNum type="arabicPeriod"/>
            </a:pPr>
            <a:r>
              <a:rPr lang="en-US" sz="3945">
                <a:solidFill>
                  <a:srgbClr val="FFFFFF"/>
                </a:solidFill>
                <a:latin typeface="Montserrat"/>
              </a:rPr>
              <a:t> Built model, story visualizations, and predictive analysis</a:t>
            </a:r>
          </a:p>
          <a:p>
            <a:pPr marL="851730" lvl="1" indent="-425865">
              <a:lnSpc>
                <a:spcPts val="5444"/>
              </a:lnSpc>
              <a:buAutoNum type="arabicPeriod"/>
            </a:pPr>
            <a:r>
              <a:rPr lang="en-US" sz="3945">
                <a:solidFill>
                  <a:srgbClr val="FFFFFF"/>
                </a:solidFill>
                <a:latin typeface="Montserrat"/>
              </a:rPr>
              <a:t> Created support materials (lab, paper, and presentation)</a:t>
            </a:r>
          </a:p>
        </p:txBody>
      </p:sp>
      <p:sp>
        <p:nvSpPr>
          <p:cNvPr id="9" name="Freeform 9"/>
          <p:cNvSpPr/>
          <p:nvPr/>
        </p:nvSpPr>
        <p:spPr>
          <a:xfrm>
            <a:off x="2896404" y="8003634"/>
            <a:ext cx="9623488" cy="1553209"/>
          </a:xfrm>
          <a:custGeom>
            <a:avLst/>
            <a:gdLst/>
            <a:ahLst/>
            <a:cxnLst/>
            <a:rect l="l" t="t" r="r" b="b"/>
            <a:pathLst>
              <a:path w="9623488" h="1553209">
                <a:moveTo>
                  <a:pt x="0" y="0"/>
                </a:moveTo>
                <a:lnTo>
                  <a:pt x="9623487" y="0"/>
                </a:lnTo>
                <a:lnTo>
                  <a:pt x="9623487" y="1553209"/>
                </a:lnTo>
                <a:lnTo>
                  <a:pt x="0" y="155320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 rot="-5400000">
            <a:off x="-4129088" y="3895854"/>
            <a:ext cx="10287000" cy="1846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IMPLEMENTATION PROCESS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121257" y="1151698"/>
            <a:ext cx="9956122" cy="8139567"/>
          </a:xfrm>
          <a:custGeom>
            <a:avLst/>
            <a:gdLst/>
            <a:ahLst/>
            <a:cxnLst/>
            <a:rect l="l" t="t" r="r" b="b"/>
            <a:pathLst>
              <a:path w="9956122" h="8139567">
                <a:moveTo>
                  <a:pt x="0" y="0"/>
                </a:moveTo>
                <a:lnTo>
                  <a:pt x="9956123" y="0"/>
                </a:lnTo>
                <a:lnTo>
                  <a:pt x="9956123" y="8139567"/>
                </a:lnTo>
                <a:lnTo>
                  <a:pt x="0" y="813956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 rot="-5400000">
            <a:off x="-4591088" y="4505870"/>
            <a:ext cx="10287000" cy="922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DATA SET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704593" y="1151698"/>
            <a:ext cx="12745578" cy="7670243"/>
          </a:xfrm>
          <a:custGeom>
            <a:avLst/>
            <a:gdLst/>
            <a:ahLst/>
            <a:cxnLst/>
            <a:rect l="l" t="t" r="r" b="b"/>
            <a:pathLst>
              <a:path w="12745578" h="7670243">
                <a:moveTo>
                  <a:pt x="0" y="0"/>
                </a:moveTo>
                <a:lnTo>
                  <a:pt x="12745578" y="0"/>
                </a:lnTo>
                <a:lnTo>
                  <a:pt x="12745578" y="7670243"/>
                </a:lnTo>
                <a:lnTo>
                  <a:pt x="0" y="76702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 rot="-5400000">
            <a:off x="-4591088" y="4505870"/>
            <a:ext cx="10287000" cy="922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DATA MODEL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-4114813" y="4114813"/>
            <a:ext cx="10287000" cy="2057374"/>
            <a:chOff x="0" y="0"/>
            <a:chExt cx="32719878" cy="65438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719879" cy="6543891"/>
            </a:xfrm>
            <a:custGeom>
              <a:avLst/>
              <a:gdLst/>
              <a:ahLst/>
              <a:cxnLst/>
              <a:rect l="l" t="t" r="r" b="b"/>
              <a:pathLst>
                <a:path w="32719879" h="6543891">
                  <a:moveTo>
                    <a:pt x="0" y="0"/>
                  </a:moveTo>
                  <a:lnTo>
                    <a:pt x="32719879" y="0"/>
                  </a:lnTo>
                  <a:lnTo>
                    <a:pt x="32719879" y="6543891"/>
                  </a:lnTo>
                  <a:lnTo>
                    <a:pt x="0" y="6543891"/>
                  </a:lnTo>
                  <a:close/>
                </a:path>
              </a:pathLst>
            </a:custGeom>
            <a:solidFill>
              <a:srgbClr val="00D95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35966" y="758964"/>
            <a:ext cx="785468" cy="785468"/>
          </a:xfrm>
          <a:custGeom>
            <a:avLst/>
            <a:gdLst/>
            <a:ahLst/>
            <a:cxnLst/>
            <a:rect l="l" t="t" r="r" b="b"/>
            <a:pathLst>
              <a:path w="785468" h="785468">
                <a:moveTo>
                  <a:pt x="0" y="0"/>
                </a:moveTo>
                <a:lnTo>
                  <a:pt x="785468" y="0"/>
                </a:lnTo>
                <a:lnTo>
                  <a:pt x="785468" y="785468"/>
                </a:lnTo>
                <a:lnTo>
                  <a:pt x="0" y="78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3905" y="1042472"/>
            <a:ext cx="312074" cy="218452"/>
          </a:xfrm>
          <a:custGeom>
            <a:avLst/>
            <a:gdLst/>
            <a:ahLst/>
            <a:cxnLst/>
            <a:rect l="l" t="t" r="r" b="b"/>
            <a:pathLst>
              <a:path w="312074" h="218452">
                <a:moveTo>
                  <a:pt x="0" y="0"/>
                </a:moveTo>
                <a:lnTo>
                  <a:pt x="312073" y="0"/>
                </a:lnTo>
                <a:lnTo>
                  <a:pt x="312073" y="218452"/>
                </a:lnTo>
                <a:lnTo>
                  <a:pt x="0" y="21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450171" y="8780239"/>
            <a:ext cx="1618257" cy="1330358"/>
          </a:xfrm>
          <a:custGeom>
            <a:avLst/>
            <a:gdLst/>
            <a:ahLst/>
            <a:cxnLst/>
            <a:rect l="l" t="t" r="r" b="b"/>
            <a:pathLst>
              <a:path w="1618257" h="1330358">
                <a:moveTo>
                  <a:pt x="0" y="0"/>
                </a:moveTo>
                <a:lnTo>
                  <a:pt x="1618258" y="0"/>
                </a:lnTo>
                <a:lnTo>
                  <a:pt x="1618258" y="1330358"/>
                </a:lnTo>
                <a:lnTo>
                  <a:pt x="0" y="13303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628477" y="1502876"/>
            <a:ext cx="5214687" cy="7281249"/>
          </a:xfrm>
          <a:custGeom>
            <a:avLst/>
            <a:gdLst/>
            <a:ahLst/>
            <a:cxnLst/>
            <a:rect l="l" t="t" r="r" b="b"/>
            <a:pathLst>
              <a:path w="5214687" h="7281249">
                <a:moveTo>
                  <a:pt x="0" y="0"/>
                </a:moveTo>
                <a:lnTo>
                  <a:pt x="5214688" y="0"/>
                </a:lnTo>
                <a:lnTo>
                  <a:pt x="5214688" y="7281248"/>
                </a:lnTo>
                <a:lnTo>
                  <a:pt x="0" y="728124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392965" y="3266466"/>
            <a:ext cx="3675463" cy="3474431"/>
          </a:xfrm>
          <a:custGeom>
            <a:avLst/>
            <a:gdLst/>
            <a:ahLst/>
            <a:cxnLst/>
            <a:rect l="l" t="t" r="r" b="b"/>
            <a:pathLst>
              <a:path w="3675463" h="3474431">
                <a:moveTo>
                  <a:pt x="0" y="0"/>
                </a:moveTo>
                <a:lnTo>
                  <a:pt x="3675464" y="0"/>
                </a:lnTo>
                <a:lnTo>
                  <a:pt x="3675464" y="3474431"/>
                </a:lnTo>
                <a:lnTo>
                  <a:pt x="0" y="347443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107077"/>
            </a:stretch>
          </a:blipFill>
        </p:spPr>
      </p:sp>
      <p:sp>
        <p:nvSpPr>
          <p:cNvPr id="9" name="TextBox 9"/>
          <p:cNvSpPr txBox="1"/>
          <p:nvPr/>
        </p:nvSpPr>
        <p:spPr>
          <a:xfrm rot="-5400000">
            <a:off x="-4129161" y="4043944"/>
            <a:ext cx="10287000" cy="184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5"/>
              </a:lnSpc>
            </a:pPr>
            <a:r>
              <a:rPr lang="en-US" sz="5899">
                <a:solidFill>
                  <a:srgbClr val="000000"/>
                </a:solidFill>
                <a:latin typeface="Montserrat"/>
              </a:rPr>
              <a:t>GLOBAL ANALYSIS &amp; VISUALIZATIONS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705707" y="1534907"/>
            <a:ext cx="5274437" cy="7000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5"/>
              </a:lnSpc>
              <a:spcBef>
                <a:spcPct val="0"/>
              </a:spcBef>
            </a:pPr>
            <a:r>
              <a:rPr lang="en-US" sz="4899" dirty="0">
                <a:solidFill>
                  <a:srgbClr val="FFFFFF"/>
                </a:solidFill>
                <a:latin typeface="Montserrat"/>
              </a:rPr>
              <a:t>As shown in both charts, Ed Sheeran was the most popular artist in 2017 and had the most streamed song “Shape of You” that same year.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743</Words>
  <Application>Microsoft Macintosh PowerPoint</Application>
  <PresentationFormat>Custom</PresentationFormat>
  <Paragraphs>92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Helveticish Bold</vt:lpstr>
      <vt:lpstr>Arial</vt:lpstr>
      <vt:lpstr>Montserrat Bold</vt:lpstr>
      <vt:lpstr>Montserrat</vt:lpstr>
      <vt:lpstr>Montserrat Semi-Bold</vt:lpstr>
      <vt:lpstr>Montserrat Italics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</dc:title>
  <cp:lastModifiedBy>Gulliver, Melody</cp:lastModifiedBy>
  <cp:revision>3</cp:revision>
  <dcterms:created xsi:type="dcterms:W3CDTF">2006-08-16T00:00:00Z</dcterms:created>
  <dcterms:modified xsi:type="dcterms:W3CDTF">2024-03-30T15:49:13Z</dcterms:modified>
  <dc:identifier>DAGA7Ux5BKA</dc:identifier>
</cp:coreProperties>
</file>

<file path=docProps/thumbnail.jpeg>
</file>